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4" r:id="rId6"/>
    <p:sldId id="275" r:id="rId7"/>
    <p:sldId id="276" r:id="rId8"/>
    <p:sldId id="278" r:id="rId9"/>
    <p:sldId id="279" r:id="rId10"/>
    <p:sldId id="280" r:id="rId11"/>
    <p:sldId id="281" r:id="rId1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18A2B3-E667-46CC-91F5-C27D7F5847A7}" type="datetimeFigureOut">
              <a:rPr lang="it-IT" smtClean="0"/>
              <a:pPr/>
              <a:t>25/01/2018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F407FE-8BF9-4327-AA72-E9091E3CDDBC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 smtClean="0"/>
              <a:t>Incontro del 26 gennaio 2018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dirty="0" smtClean="0"/>
              <a:t>Comunità del Parco Regionale delle </a:t>
            </a:r>
            <a:r>
              <a:rPr lang="it-IT" dirty="0" err="1" smtClean="0"/>
              <a:t>Groane</a:t>
            </a:r>
            <a:r>
              <a:rPr lang="it-IT" dirty="0" smtClean="0"/>
              <a:t> allargata ai Comuni del PLIS della Brughiera </a:t>
            </a:r>
            <a:r>
              <a:rPr lang="it-IT" dirty="0" err="1" smtClean="0"/>
              <a:t>Briantea</a:t>
            </a:r>
            <a:r>
              <a:rPr lang="it-IT" dirty="0" smtClean="0"/>
              <a:t> e Comuni che hanno aderito all’ampliamento</a:t>
            </a:r>
            <a:endParaRPr lang="it-IT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Statuto del Parco regionale delle </a:t>
            </a:r>
            <a:r>
              <a:rPr lang="it-IT" dirty="0" err="1" smtClean="0"/>
              <a:t>Groane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I confini del Parco Regionale delle </a:t>
            </a:r>
            <a:r>
              <a:rPr lang="it-IT" dirty="0" err="1" smtClean="0"/>
              <a:t>Groane</a:t>
            </a:r>
            <a:r>
              <a:rPr lang="it-IT" dirty="0" smtClean="0"/>
              <a:t> comprendono i Comuni di Arese, </a:t>
            </a:r>
            <a:r>
              <a:rPr lang="it-IT" dirty="0" err="1" smtClean="0"/>
              <a:t>Barlassina</a:t>
            </a:r>
            <a:r>
              <a:rPr lang="it-IT" dirty="0" smtClean="0"/>
              <a:t>, Bollate, </a:t>
            </a:r>
            <a:r>
              <a:rPr lang="it-IT" dirty="0" err="1" smtClean="0"/>
              <a:t>Bovisio</a:t>
            </a:r>
            <a:r>
              <a:rPr lang="it-IT" dirty="0" smtClean="0"/>
              <a:t> </a:t>
            </a:r>
            <a:r>
              <a:rPr lang="it-IT" dirty="0" err="1" smtClean="0"/>
              <a:t>Masciago</a:t>
            </a:r>
            <a:r>
              <a:rPr lang="it-IT" dirty="0" smtClean="0"/>
              <a:t>, </a:t>
            </a:r>
            <a:r>
              <a:rPr lang="it-IT" dirty="0" err="1" smtClean="0"/>
              <a:t>Cabiate</a:t>
            </a:r>
            <a:r>
              <a:rPr lang="it-IT" dirty="0" smtClean="0"/>
              <a:t>, Cantù, </a:t>
            </a:r>
            <a:r>
              <a:rPr lang="it-IT" dirty="0" err="1" smtClean="0"/>
              <a:t>Carimate</a:t>
            </a:r>
            <a:r>
              <a:rPr lang="it-IT" dirty="0" smtClean="0"/>
              <a:t>, </a:t>
            </a:r>
            <a:r>
              <a:rPr lang="it-IT" dirty="0" err="1" smtClean="0"/>
              <a:t>Carugo</a:t>
            </a:r>
            <a:r>
              <a:rPr lang="it-IT" dirty="0" smtClean="0"/>
              <a:t>, </a:t>
            </a:r>
            <a:r>
              <a:rPr lang="it-IT" dirty="0" err="1" smtClean="0"/>
              <a:t>Ceriano</a:t>
            </a:r>
            <a:r>
              <a:rPr lang="it-IT" dirty="0" smtClean="0"/>
              <a:t> Laghetto, </a:t>
            </a:r>
            <a:r>
              <a:rPr lang="it-IT" dirty="0" err="1" smtClean="0"/>
              <a:t>Cermenate</a:t>
            </a:r>
            <a:r>
              <a:rPr lang="it-IT" dirty="0" smtClean="0"/>
              <a:t>, </a:t>
            </a:r>
            <a:r>
              <a:rPr lang="it-IT" dirty="0" err="1" smtClean="0"/>
              <a:t>Cesano</a:t>
            </a:r>
            <a:r>
              <a:rPr lang="it-IT" dirty="0" smtClean="0"/>
              <a:t> </a:t>
            </a:r>
            <a:r>
              <a:rPr lang="it-IT" dirty="0" err="1" smtClean="0"/>
              <a:t>Maderno</a:t>
            </a:r>
            <a:r>
              <a:rPr lang="it-IT" dirty="0" smtClean="0"/>
              <a:t>, </a:t>
            </a:r>
            <a:r>
              <a:rPr lang="it-IT" dirty="0" err="1" smtClean="0"/>
              <a:t>Cesate</a:t>
            </a:r>
            <a:r>
              <a:rPr lang="it-IT" dirty="0" smtClean="0"/>
              <a:t>, Cogliate, </a:t>
            </a:r>
            <a:r>
              <a:rPr lang="it-IT" dirty="0" err="1" smtClean="0"/>
              <a:t>Cucciago</a:t>
            </a:r>
            <a:r>
              <a:rPr lang="it-IT" dirty="0" smtClean="0"/>
              <a:t>, </a:t>
            </a:r>
            <a:r>
              <a:rPr lang="it-IT" dirty="0" err="1" smtClean="0"/>
              <a:t>Figino</a:t>
            </a:r>
            <a:r>
              <a:rPr lang="it-IT" dirty="0" smtClean="0"/>
              <a:t> </a:t>
            </a:r>
            <a:r>
              <a:rPr lang="it-IT" dirty="0" err="1" smtClean="0"/>
              <a:t>Serenza</a:t>
            </a:r>
            <a:r>
              <a:rPr lang="it-IT" dirty="0" smtClean="0"/>
              <a:t>, Fino </a:t>
            </a:r>
            <a:r>
              <a:rPr lang="it-IT" dirty="0" err="1" smtClean="0"/>
              <a:t>Mornasco</a:t>
            </a:r>
            <a:r>
              <a:rPr lang="it-IT" dirty="0" smtClean="0"/>
              <a:t>, </a:t>
            </a:r>
            <a:r>
              <a:rPr lang="it-IT" dirty="0" err="1" smtClean="0"/>
              <a:t>Garbagnate</a:t>
            </a:r>
            <a:r>
              <a:rPr lang="it-IT" dirty="0" smtClean="0"/>
              <a:t> Milanese, </a:t>
            </a:r>
            <a:r>
              <a:rPr lang="it-IT" dirty="0" err="1" smtClean="0"/>
              <a:t>Lazzate</a:t>
            </a:r>
            <a:r>
              <a:rPr lang="it-IT" dirty="0" smtClean="0"/>
              <a:t>, </a:t>
            </a:r>
            <a:r>
              <a:rPr lang="it-IT" dirty="0" err="1" smtClean="0"/>
              <a:t>Lentate</a:t>
            </a:r>
            <a:r>
              <a:rPr lang="it-IT" dirty="0" smtClean="0"/>
              <a:t> sul Seveso, </a:t>
            </a:r>
            <a:r>
              <a:rPr lang="it-IT" dirty="0" err="1" smtClean="0"/>
              <a:t>Limbiate</a:t>
            </a:r>
            <a:r>
              <a:rPr lang="it-IT" dirty="0" smtClean="0"/>
              <a:t>, Mariano Comense, Meda, </a:t>
            </a:r>
            <a:r>
              <a:rPr lang="it-IT" dirty="0" err="1" smtClean="0"/>
              <a:t>Misinto</a:t>
            </a:r>
            <a:r>
              <a:rPr lang="it-IT" dirty="0" smtClean="0"/>
              <a:t>, </a:t>
            </a:r>
            <a:r>
              <a:rPr lang="it-IT" dirty="0" err="1" smtClean="0"/>
              <a:t>Novedrate</a:t>
            </a:r>
            <a:r>
              <a:rPr lang="it-IT" dirty="0" smtClean="0"/>
              <a:t>, </a:t>
            </a:r>
            <a:r>
              <a:rPr lang="it-IT" dirty="0" err="1" smtClean="0"/>
              <a:t>Senago</a:t>
            </a:r>
            <a:r>
              <a:rPr lang="it-IT" dirty="0" smtClean="0"/>
              <a:t>, Seveso, </a:t>
            </a:r>
            <a:r>
              <a:rPr lang="it-IT" dirty="0" err="1" smtClean="0"/>
              <a:t>Solaro</a:t>
            </a:r>
            <a:r>
              <a:rPr lang="it-IT" dirty="0" smtClean="0"/>
              <a:t> e </a:t>
            </a:r>
            <a:r>
              <a:rPr lang="it-IT" dirty="0" err="1" smtClean="0"/>
              <a:t>Vertemate</a:t>
            </a:r>
            <a:r>
              <a:rPr lang="it-IT" dirty="0" smtClean="0"/>
              <a:t> con </a:t>
            </a:r>
            <a:r>
              <a:rPr lang="it-IT" dirty="0" err="1" smtClean="0"/>
              <a:t>Minoprio</a:t>
            </a:r>
            <a:r>
              <a:rPr lang="it-IT" dirty="0" smtClean="0"/>
              <a:t>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Statuto del Parco regionale delle </a:t>
            </a:r>
            <a:r>
              <a:rPr lang="it-IT" dirty="0" err="1" smtClean="0"/>
              <a:t>Groane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Ai sensi della </a:t>
            </a:r>
            <a:r>
              <a:rPr lang="it-IT" dirty="0" err="1" smtClean="0"/>
              <a:t>L.R.L.</a:t>
            </a:r>
            <a:r>
              <a:rPr lang="it-IT" dirty="0" smtClean="0"/>
              <a:t> n. 39/2017, oltre che il Comune di Milano,  la Città Metropolitana di Milano e la Provincia di Monza e della Brianza, entra nella Comunità del Parco la Provincia di Como.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41277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it-IT" dirty="0" smtClean="0"/>
              <a:t/>
            </a:r>
            <a:br>
              <a:rPr lang="it-IT" dirty="0" smtClean="0"/>
            </a:br>
            <a:r>
              <a:rPr lang="it-IT" dirty="0" smtClean="0"/>
              <a:t>Legge Regione Lombardia n. 39/2017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2996952"/>
            <a:ext cx="8229600" cy="4525963"/>
          </a:xfrm>
        </p:spPr>
        <p:txBody>
          <a:bodyPr/>
          <a:lstStyle/>
          <a:p>
            <a:pPr algn="ctr">
              <a:buNone/>
            </a:pPr>
            <a:r>
              <a:rPr lang="it-IT" dirty="0" smtClean="0"/>
              <a:t>   Con legge regionale n. 39/2017 sono stati ampliati i confini del Parco regionale delle </a:t>
            </a:r>
            <a:r>
              <a:rPr lang="it-IT" dirty="0" err="1" smtClean="0"/>
              <a:t>Groane</a:t>
            </a:r>
            <a:r>
              <a:rPr lang="it-IT" dirty="0" smtClean="0"/>
              <a:t>, con accorpamento della riserva naturale Fontana del Guercio e del parco locale di interesse </a:t>
            </a:r>
            <a:r>
              <a:rPr lang="it-IT" dirty="0" err="1" smtClean="0"/>
              <a:t>sovracomunale</a:t>
            </a:r>
            <a:r>
              <a:rPr lang="it-IT" dirty="0" smtClean="0"/>
              <a:t> della Brughiera </a:t>
            </a:r>
            <a:r>
              <a:rPr lang="it-IT" dirty="0" err="1" smtClean="0"/>
              <a:t>Briantea</a:t>
            </a:r>
            <a:r>
              <a:rPr lang="it-IT" dirty="0" smtClean="0"/>
              <a:t> </a:t>
            </a:r>
            <a:endParaRPr lang="it-IT" dirty="0"/>
          </a:p>
        </p:txBody>
      </p:sp>
      <p:sp>
        <p:nvSpPr>
          <p:cNvPr id="24578" name="AutoShape 2" descr="Risultati immagini per simbolo della regione lombardia"/>
          <p:cNvSpPr>
            <a:spLocks noChangeAspect="1" noChangeArrowheads="1"/>
          </p:cNvSpPr>
          <p:nvPr/>
        </p:nvSpPr>
        <p:spPr bwMode="auto">
          <a:xfrm>
            <a:off x="155575" y="-1646238"/>
            <a:ext cx="3486150" cy="3438526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it-IT"/>
          </a:p>
        </p:txBody>
      </p:sp>
      <p:pic>
        <p:nvPicPr>
          <p:cNvPr id="24580" name="Picture 4" descr="Risultati immagini per simbolo della regione lombard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91880" y="0"/>
            <a:ext cx="1797370" cy="17728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L.R.L.</a:t>
            </a:r>
            <a:r>
              <a:rPr lang="it-IT" dirty="0" smtClean="0"/>
              <a:t> n. 39/2017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it-IT" dirty="0" smtClean="0"/>
              <a:t>All’ampliamento del Parco delle </a:t>
            </a:r>
            <a:r>
              <a:rPr lang="it-IT" dirty="0" err="1" smtClean="0"/>
              <a:t>Groane</a:t>
            </a:r>
            <a:r>
              <a:rPr lang="it-IT" dirty="0" smtClean="0"/>
              <a:t> concorrono anche i comuni di:</a:t>
            </a:r>
          </a:p>
          <a:p>
            <a:pPr>
              <a:buNone/>
            </a:pPr>
            <a:r>
              <a:rPr lang="it-IT" dirty="0" smtClean="0"/>
              <a:t>	Cantù, </a:t>
            </a:r>
            <a:r>
              <a:rPr lang="it-IT" dirty="0" err="1" smtClean="0"/>
              <a:t>Cermenate</a:t>
            </a:r>
            <a:r>
              <a:rPr lang="it-IT" dirty="0" smtClean="0"/>
              <a:t>, </a:t>
            </a:r>
            <a:r>
              <a:rPr lang="it-IT" dirty="0" err="1" smtClean="0"/>
              <a:t>Cucciago</a:t>
            </a:r>
            <a:r>
              <a:rPr lang="it-IT" dirty="0" smtClean="0"/>
              <a:t>, Fino </a:t>
            </a:r>
            <a:r>
              <a:rPr lang="it-IT" dirty="0" err="1" smtClean="0"/>
              <a:t>Mornasco</a:t>
            </a:r>
            <a:r>
              <a:rPr lang="it-IT" dirty="0" smtClean="0"/>
              <a:t>, </a:t>
            </a:r>
            <a:r>
              <a:rPr lang="it-IT" dirty="0" err="1" smtClean="0"/>
              <a:t>Vertemate</a:t>
            </a:r>
            <a:r>
              <a:rPr lang="it-IT" dirty="0" smtClean="0"/>
              <a:t> con </a:t>
            </a:r>
            <a:r>
              <a:rPr lang="it-IT" dirty="0" err="1" smtClean="0"/>
              <a:t>Minoprio</a:t>
            </a:r>
            <a:r>
              <a:rPr lang="it-IT" dirty="0" smtClean="0"/>
              <a:t>, oltre che Arese e </a:t>
            </a:r>
            <a:r>
              <a:rPr lang="it-IT" dirty="0" err="1" smtClean="0"/>
              <a:t>Garbagnate</a:t>
            </a:r>
            <a:r>
              <a:rPr lang="it-IT" dirty="0" smtClean="0"/>
              <a:t> già appartenenti al Parco delle </a:t>
            </a:r>
            <a:r>
              <a:rPr lang="it-IT" dirty="0" err="1" smtClean="0"/>
              <a:t>Groane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/>
              <a:t>L.R.L.</a:t>
            </a:r>
            <a:r>
              <a:rPr lang="it-IT" dirty="0" smtClean="0"/>
              <a:t> n. 39/2917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PLIS della Brughiera </a:t>
            </a:r>
            <a:r>
              <a:rPr lang="it-IT" dirty="0" err="1" smtClean="0"/>
              <a:t>Briantea</a:t>
            </a:r>
            <a:r>
              <a:rPr lang="it-IT" dirty="0" smtClean="0"/>
              <a:t> resta individuato nel Parco Regionale sino alla sua estinzione che deve avvenire entro il </a:t>
            </a:r>
            <a:r>
              <a:rPr lang="it-IT" b="1" dirty="0" smtClean="0"/>
              <a:t>30 giugno 2018</a:t>
            </a:r>
            <a:r>
              <a:rPr lang="it-IT" dirty="0" smtClean="0"/>
              <a:t>, a seguito di apposita delibera consiliari dei comuni appartenenti.</a:t>
            </a:r>
          </a:p>
          <a:p>
            <a:r>
              <a:rPr lang="it-IT" dirty="0" smtClean="0"/>
              <a:t>Apposita convenzione regolerà il trasferimento dei beni e del patrimonio</a:t>
            </a: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Piano Territoriale di Coordinamento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Viene adottato dalla Comunità del Parco, pubblicato per 30 giorni, le osservazioni entro i successivi 60 giorni; la Comunità esprime il proprio parere sulle osservazioni e invia la proposta alla Regione Lombardia che lo approva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Piano Territoriale di Coordinamento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Il Piano viene redatto dall’Ente gestore del Parco e deve essere adottato entro </a:t>
            </a:r>
            <a:r>
              <a:rPr lang="it-IT" smtClean="0"/>
              <a:t>2 anni dalla </a:t>
            </a:r>
            <a:r>
              <a:rPr lang="it-IT" dirty="0" smtClean="0"/>
              <a:t>pubblicazione della legge, ovvero deve essere adottato entro il 28 dicembre 2019</a:t>
            </a:r>
          </a:p>
          <a:p>
            <a:r>
              <a:rPr lang="it-IT" dirty="0" smtClean="0"/>
              <a:t>La redazione del Piano Territoriale segue la procedura di VAS</a:t>
            </a:r>
          </a:p>
          <a:p>
            <a:r>
              <a:rPr lang="it-IT" dirty="0" smtClean="0"/>
              <a:t>Il piano definisce gli azzonamenti e le norme tecniche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Statuto del Parco regionale delle </a:t>
            </a:r>
            <a:r>
              <a:rPr lang="it-IT" dirty="0" err="1" smtClean="0"/>
              <a:t>Groane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t-IT" dirty="0" smtClean="0"/>
              <a:t>La </a:t>
            </a:r>
            <a:r>
              <a:rPr lang="it-IT" dirty="0" err="1" smtClean="0"/>
              <a:t>l.r.l.</a:t>
            </a:r>
            <a:r>
              <a:rPr lang="it-IT" dirty="0" smtClean="0"/>
              <a:t> n. 39/2017 di fatto attiva la procedura di modifica statutaria prevedendo l’inserimento dei nuovi Enti.</a:t>
            </a:r>
          </a:p>
          <a:p>
            <a:r>
              <a:rPr lang="it-IT" dirty="0" smtClean="0"/>
              <a:t>Detta modifica non prevede tempistiche particolari.</a:t>
            </a:r>
          </a:p>
          <a:p>
            <a:r>
              <a:rPr lang="it-IT" dirty="0" smtClean="0"/>
              <a:t>La modifica dello Statuto dovrà essere proposta dal Consiglio di Gestione ed adottata dall’attuale Comunità, con delibera assunta con la maggioranza dei due terzi dei componenti e con la maggioranza dei due terzi dei voti.</a:t>
            </a:r>
          </a:p>
          <a:p>
            <a:r>
              <a:rPr lang="it-IT" dirty="0" smtClean="0"/>
              <a:t>Verrà poi trasmessa a Regione Lombardia per l’approvazione e pubblicazione.   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Statuto del Parco regionale delle </a:t>
            </a:r>
            <a:r>
              <a:rPr lang="it-IT" dirty="0" err="1" smtClean="0"/>
              <a:t>Groane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Lo Statuto diviene efficace il giorno successivo alla sua pubblicazione sul BURL.</a:t>
            </a:r>
          </a:p>
          <a:p>
            <a:r>
              <a:rPr lang="it-IT" dirty="0" smtClean="0"/>
              <a:t>Durante la prima seduta della nuova Comunità dovrà essere approvata la contribuzione economica di ogni singolo Ente.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Statuto del Parco regionale delle </a:t>
            </a:r>
            <a:r>
              <a:rPr lang="it-IT" dirty="0" err="1" smtClean="0"/>
              <a:t>Groane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Le quote statutarie sono definite art. 4 dello Statuto.</a:t>
            </a:r>
          </a:p>
          <a:p>
            <a:r>
              <a:rPr lang="it-IT" dirty="0" smtClean="0"/>
              <a:t>Per i Comuni, ad esclusione del Comune di Milano, le quote sono suddivise sulla base della popolazione e del territorio.</a:t>
            </a:r>
          </a:p>
          <a:p>
            <a:pPr>
              <a:buNone/>
            </a:pPr>
            <a:r>
              <a:rPr lang="it-IT" dirty="0" smtClean="0"/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508</Words>
  <Application>Microsoft Office PowerPoint</Application>
  <PresentationFormat>Presentazione su schermo (4:3)</PresentationFormat>
  <Paragraphs>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2" baseType="lpstr">
      <vt:lpstr>Tema di Office</vt:lpstr>
      <vt:lpstr>Incontro del 26 gennaio 2018</vt:lpstr>
      <vt:lpstr> Legge Regione Lombardia n. 39/2017</vt:lpstr>
      <vt:lpstr>L.R.L. n. 39/2017</vt:lpstr>
      <vt:lpstr>L.R.L. n. 39/2917</vt:lpstr>
      <vt:lpstr>Piano Territoriale di Coordinamento</vt:lpstr>
      <vt:lpstr>Piano Territoriale di Coordinamento</vt:lpstr>
      <vt:lpstr>Statuto del Parco regionale delle Groane</vt:lpstr>
      <vt:lpstr>Statuto del Parco regionale delle Groane</vt:lpstr>
      <vt:lpstr>Statuto del Parco regionale delle Groane</vt:lpstr>
      <vt:lpstr>Statuto del Parco regionale delle Groane</vt:lpstr>
      <vt:lpstr>Statuto del Parco regionale delle Groane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Incontro del 18 ottobre 2018</dc:title>
  <dc:creator>Luca Frezzini</dc:creator>
  <cp:lastModifiedBy>Attilio Fiore</cp:lastModifiedBy>
  <cp:revision>25</cp:revision>
  <dcterms:created xsi:type="dcterms:W3CDTF">2018-01-17T14:05:59Z</dcterms:created>
  <dcterms:modified xsi:type="dcterms:W3CDTF">2018-01-25T13:29:02Z</dcterms:modified>
</cp:coreProperties>
</file>